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40" r:id="rId1"/>
  </p:sldMasterIdLst>
  <p:notesMasterIdLst>
    <p:notesMasterId r:id="rId55"/>
  </p:notesMasterIdLst>
  <p:sldIdLst>
    <p:sldId id="256" r:id="rId2"/>
    <p:sldId id="280" r:id="rId3"/>
    <p:sldId id="281" r:id="rId4"/>
    <p:sldId id="282" r:id="rId5"/>
    <p:sldId id="293" r:id="rId6"/>
    <p:sldId id="299" r:id="rId7"/>
    <p:sldId id="300" r:id="rId8"/>
    <p:sldId id="283" r:id="rId9"/>
    <p:sldId id="294" r:id="rId10"/>
    <p:sldId id="288" r:id="rId11"/>
    <p:sldId id="289" r:id="rId12"/>
    <p:sldId id="301" r:id="rId13"/>
    <p:sldId id="302" r:id="rId14"/>
    <p:sldId id="333" r:id="rId15"/>
    <p:sldId id="334" r:id="rId16"/>
    <p:sldId id="295" r:id="rId17"/>
    <p:sldId id="284" r:id="rId18"/>
    <p:sldId id="285" r:id="rId19"/>
    <p:sldId id="303" r:id="rId20"/>
    <p:sldId id="304" r:id="rId21"/>
    <p:sldId id="296" r:id="rId22"/>
    <p:sldId id="297" r:id="rId23"/>
    <p:sldId id="286" r:id="rId24"/>
    <p:sldId id="323" r:id="rId25"/>
    <p:sldId id="305" r:id="rId26"/>
    <p:sldId id="321" r:id="rId27"/>
    <p:sldId id="324" r:id="rId28"/>
    <p:sldId id="326" r:id="rId29"/>
    <p:sldId id="327" r:id="rId30"/>
    <p:sldId id="328" r:id="rId31"/>
    <p:sldId id="325" r:id="rId32"/>
    <p:sldId id="306" r:id="rId33"/>
    <p:sldId id="307" r:id="rId34"/>
    <p:sldId id="308" r:id="rId35"/>
    <p:sldId id="309" r:id="rId36"/>
    <p:sldId id="310" r:id="rId37"/>
    <p:sldId id="311" r:id="rId38"/>
    <p:sldId id="312" r:id="rId39"/>
    <p:sldId id="313" r:id="rId40"/>
    <p:sldId id="314" r:id="rId41"/>
    <p:sldId id="315" r:id="rId42"/>
    <p:sldId id="316" r:id="rId43"/>
    <p:sldId id="317" r:id="rId44"/>
    <p:sldId id="318" r:id="rId45"/>
    <p:sldId id="319" r:id="rId46"/>
    <p:sldId id="320" r:id="rId47"/>
    <p:sldId id="331" r:id="rId48"/>
    <p:sldId id="332" r:id="rId49"/>
    <p:sldId id="287" r:id="rId50"/>
    <p:sldId id="290" r:id="rId51"/>
    <p:sldId id="291" r:id="rId52"/>
    <p:sldId id="292" r:id="rId53"/>
    <p:sldId id="298" r:id="rId54"/>
  </p:sldIdLst>
  <p:sldSz cx="13004800" cy="97536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9C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42"/>
    <p:restoredTop sz="95588"/>
  </p:normalViewPr>
  <p:slideViewPr>
    <p:cSldViewPr snapToGrid="0" snapToObjects="1">
      <p:cViewPr>
        <p:scale>
          <a:sx n="100" d="100"/>
          <a:sy n="100" d="100"/>
        </p:scale>
        <p:origin x="376" y="-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jpg>
</file>

<file path=ppt/media/image5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965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967CE3-D465-1D4D-A913-62D7D894C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2C36B5-6E23-6743-9C82-35F39F8AC2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02956D-DC3F-644B-AD75-B79F3DB2E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9E0336-59D0-744E-91AD-EA8A2F765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524CC94-C5FF-ED4F-B25B-F25AC5B16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4246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3F971-3015-914F-933F-1A5DE716B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E7813C9-D80C-5A47-B78F-6904A95B0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30B16EA-FE68-DE41-ABFE-7C380820B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8F5F89-F778-D64E-85C2-EB16B7483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C865BF-0129-0B4C-858D-A1D57A6CE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936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98DE7D-011B-394B-BF1E-E145D7C35E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D1734A5-1B6E-2F45-AEE7-9E735A095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A9F9A4-8A8B-7F4E-8273-1568CA50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D67EB3-596D-A845-8B96-73EC60667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D43171-B7D1-DD47-9579-EA1879A60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295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06F30-3FA9-AC4F-995B-74D5A1E99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F354ED-E290-2444-A64B-A05F87AAD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A79354-A43A-A542-9174-5E0A70E47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4085E0-23AA-6140-8E1E-7C33821C6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22AB429-8CE3-E946-B3FB-ACBADF7CD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5278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35833E-0FD2-F94B-8DC4-CDCF9CB08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4D0373-CDA3-4141-A9B7-8A14A2D66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E0EF1E-B0E5-1D4C-8D92-3A2807404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214F37-618C-1F4D-B9CF-5BFD9CD48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B56880-D97B-0C45-99DC-E29E29E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8039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14B31E-61BE-EF4D-8DAB-0779EB477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4775B8-56E8-7942-A866-0DCD768A30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C433682-85EB-7C4F-B83A-471F629FB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2435001-0B9F-FD49-95EA-FABC1788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1CE660-EC8F-6943-8B5A-55D5E540C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01AB10A-C1B5-024F-9068-AD6BFF1C3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7791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B996F-FE69-2D4F-83A1-C2404F4C6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0A67D83-442E-2E4C-9F61-3D4BC9CBA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4010450-CC94-1645-9128-A223BA3E7E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49C7133-3D46-2245-90AD-193CD56DB1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10DA86D-9BF5-434F-BD45-D5557B9B9E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A9E68BF-FF39-6144-8DFE-58831C519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A39E7EE-05CA-C043-85EA-850B5A622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DFC9BC8-BDBD-1C4A-A837-278B0A0F3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0186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5B5DFA-C295-9043-8442-D8E5536A7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571703B-EBAE-AE4B-A1C0-61B6BB18F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139CF0F-F25A-594F-9A41-3DCBD9F29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C79C2B5-AB90-DD47-91B7-DA17F5FED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2581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2A2FAAC-A3FE-0F49-BD91-FEC083325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9354F5D-2643-014A-84B7-B1473A783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BF6476B-9D75-E540-B87F-C0C1FB70E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2709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7945F0-9DE3-F748-93DF-C76516413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2633C3-F047-714D-A3B5-64C85CD28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EBF28B-60C2-2A45-92E3-042788BD0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31D37B-BB9E-104E-A20D-6A0747DB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B10C59-7695-9741-A4DF-879AAD5F9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B4E814C-5253-1242-A7CA-F02EADDE2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358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9A22AB-6ADC-E649-BDDB-DD3FB07A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772E1A6-1F91-D448-8EAA-D0CE274FBC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2C067D-FD42-F942-BE3A-0B663FD14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D3EFC4-1BF4-3645-AEAD-69A7690E1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06CDE84-EC30-DC41-B094-3775590BE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44C368-BECE-E24B-AC5F-5B4CBFFFD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79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80F0784-8BDB-4645-B5DD-3C0FB4924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3F877D2-C507-214D-800A-2E8EACF30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C6ACD7-8D02-A847-8685-20F2046402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408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398A8-A1E4-7A47-9284-1D805AC2E13B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EA68EA9-9AB6-EE4D-8266-46B72A3E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7840" y="9040143"/>
            <a:ext cx="438912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84305B-E52D-8E4C-B66A-B5E8599626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464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7694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learn/sciwrite" TargetMode="External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ecoworldreactor.blogspot.com/2012/08/creativity-innovation-crush-im-not.html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oralfoundations.org/" TargetMode="External"/><Relationship Id="rId2" Type="http://schemas.openxmlformats.org/officeDocument/2006/relationships/hyperlink" Target="https://www.ted.com/talks/jonathan_haidt_the_moral_roots_of_liberals_and_conservative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ropbox.com/s/kpnd99nqoz6oet9/Compassionate%20Liberals%20and%20Polite%20Conservatives%20%20Associations%20of%20Agreeableness%20With%20Political%20Ideology%20and%20Moral%20ValuesHirsh_DeYoung_Xu_Peterson_2010.pdf?dl=0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learn/sciwrite" TargetMode="External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ursera.org/learn/sciwrite" TargetMode="Externa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coursera.org/learn/sciwri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78">
            <a:extLst>
              <a:ext uri="{FF2B5EF4-FFF2-40B4-BE49-F238E27FC236}">
                <a16:creationId xmlns:a16="http://schemas.microsoft.com/office/drawing/2014/main" id="{0B3B9DBC-97CC-4A18-B4A6-66E240292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1548" cy="975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80">
            <a:extLst>
              <a:ext uri="{FF2B5EF4-FFF2-40B4-BE49-F238E27FC236}">
                <a16:creationId xmlns:a16="http://schemas.microsoft.com/office/drawing/2014/main" id="{F4492644-1D84-449E-94E4-5FC5C873D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251" y="322"/>
            <a:ext cx="13001548" cy="647380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Produção de Textos Científicos I"/>
          <p:cNvSpPr txBox="1">
            <a:spLocks noGrp="1"/>
          </p:cNvSpPr>
          <p:nvPr>
            <p:ph type="ctrTitle"/>
          </p:nvPr>
        </p:nvSpPr>
        <p:spPr>
          <a:xfrm>
            <a:off x="848364" y="907310"/>
            <a:ext cx="8823956" cy="45361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6400"/>
            </a:lvl1pPr>
          </a:lstStyle>
          <a:p>
            <a:pPr algn="l"/>
            <a:r>
              <a:rPr lang="pt-BR" sz="9900" dirty="0">
                <a:solidFill>
                  <a:srgbClr val="FFFFFF"/>
                </a:solidFill>
              </a:rPr>
              <a:t>Produção de Textos Científicos </a:t>
            </a:r>
            <a:r>
              <a:rPr lang="pt-BR" sz="9900" dirty="0" err="1">
                <a:solidFill>
                  <a:srgbClr val="FFFFFF"/>
                </a:solidFill>
              </a:rPr>
              <a:t>I</a:t>
            </a:r>
            <a:endParaRPr lang="pt-BR" sz="9900" dirty="0">
              <a:solidFill>
                <a:srgbClr val="FFFFFF"/>
              </a:solidFill>
            </a:endParaRPr>
          </a:p>
        </p:txBody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94EE1A74-DEBF-434E-8B5E-7AB296ECB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09596" y="5984920"/>
            <a:ext cx="361735" cy="2757017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7">
            <a:extLst>
              <a:ext uri="{FF2B5EF4-FFF2-40B4-BE49-F238E27FC236}">
                <a16:creationId xmlns:a16="http://schemas.microsoft.com/office/drawing/2014/main" id="{8C7C4D4B-92D9-4FA4-A294-749E8574F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10654" y="5828740"/>
            <a:ext cx="215315" cy="266598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Rectangle 8">
            <a:extLst>
              <a:ext uri="{FF2B5EF4-FFF2-40B4-BE49-F238E27FC236}">
                <a16:creationId xmlns:a16="http://schemas.microsoft.com/office/drawing/2014/main" id="{BADA3358-2A3F-41B0-A458-6FD1DB3AF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51" y="5828741"/>
            <a:ext cx="9528553" cy="252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" name="Profª Acácia A. Angeli dos Santos e Prof. Dr. Ricardo Primi"/>
          <p:cNvSpPr txBox="1">
            <a:spLocks noGrp="1"/>
          </p:cNvSpPr>
          <p:nvPr>
            <p:ph type="subTitle" idx="1"/>
          </p:nvPr>
        </p:nvSpPr>
        <p:spPr>
          <a:xfrm>
            <a:off x="848364" y="6225447"/>
            <a:ext cx="8502297" cy="1821273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algn="l"/>
            <a:r>
              <a:rPr lang="pt-BR" sz="4000" dirty="0">
                <a:solidFill>
                  <a:srgbClr val="FEFFFF"/>
                </a:solidFill>
              </a:rPr>
              <a:t>Prof. Dr. Ricardo </a:t>
            </a:r>
            <a:r>
              <a:rPr lang="pt-BR" sz="4000" dirty="0" err="1">
                <a:solidFill>
                  <a:srgbClr val="FEFFFF"/>
                </a:solidFill>
              </a:rPr>
              <a:t>Primi</a:t>
            </a:r>
            <a:endParaRPr lang="pt-BR" sz="4000" dirty="0">
              <a:solidFill>
                <a:srgbClr val="FEFFFF"/>
              </a:solidFill>
            </a:endParaRPr>
          </a:p>
        </p:txBody>
      </p:sp>
      <p:sp>
        <p:nvSpPr>
          <p:cNvPr id="89" name="Rectangle 8">
            <a:extLst>
              <a:ext uri="{FF2B5EF4-FFF2-40B4-BE49-F238E27FC236}">
                <a16:creationId xmlns:a16="http://schemas.microsoft.com/office/drawing/2014/main" id="{E4737216-37B2-43AD-AB08-05BFCCEFC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671331" y="6225446"/>
            <a:ext cx="3330217" cy="252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asted-image.pdf">
            <a:extLst>
              <a:ext uri="{FF2B5EF4-FFF2-40B4-BE49-F238E27FC236}">
                <a16:creationId xmlns:a16="http://schemas.microsoft.com/office/drawing/2014/main" id="{9A3A7F2B-3AE9-5D4A-9B49-484D5AF51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34" y="7517635"/>
            <a:ext cx="3142010" cy="19579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DACF5FD-FCD5-F842-9389-52F457AC8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827344" y="-732127"/>
            <a:ext cx="7020928" cy="991440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1972B3C-14A4-F942-BA4F-27EF149477C2}"/>
              </a:ext>
            </a:extLst>
          </p:cNvPr>
          <p:cNvSpPr txBox="1"/>
          <p:nvPr/>
        </p:nvSpPr>
        <p:spPr>
          <a:xfrm>
            <a:off x="2339758" y="8577326"/>
            <a:ext cx="79961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De Dr. </a:t>
            </a:r>
            <a:r>
              <a:rPr lang="pt-BR" sz="2400" dirty="0" err="1"/>
              <a:t>Kristin</a:t>
            </a:r>
            <a:r>
              <a:rPr lang="pt-BR" sz="2400" dirty="0"/>
              <a:t> </a:t>
            </a:r>
            <a:r>
              <a:rPr lang="pt-BR" sz="2400" dirty="0" err="1"/>
              <a:t>Sainani</a:t>
            </a:r>
            <a:r>
              <a:rPr lang="pt-BR" sz="2400" dirty="0"/>
              <a:t> </a:t>
            </a:r>
            <a:r>
              <a:rPr lang="pt-BR" sz="2400" u="sng" dirty="0">
                <a:hlinkClick r:id="rId3"/>
              </a:rPr>
              <a:t>https://www.coursera.org/learn/sciwrite</a:t>
            </a:r>
            <a:r>
              <a:rPr lang="pt-BR" sz="2400" dirty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5796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ED4E5A-4956-3A40-BB78-4C6B9572D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Introdução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FA7D467-F993-354B-B1F0-318D0403D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Parágrafos</a:t>
            </a:r>
            <a:r>
              <a:rPr lang="en-US" dirty="0"/>
              <a:t> </a:t>
            </a:r>
            <a:r>
              <a:rPr lang="en-US" dirty="0" err="1"/>
              <a:t>curtos</a:t>
            </a:r>
            <a:endParaRPr lang="en-US" dirty="0"/>
          </a:p>
          <a:p>
            <a:r>
              <a:rPr lang="en-US" dirty="0"/>
              <a:t>3 a 5 </a:t>
            </a:r>
            <a:r>
              <a:rPr lang="en-US" dirty="0" err="1"/>
              <a:t>parágrafos</a:t>
            </a:r>
            <a:endParaRPr lang="en-US" dirty="0"/>
          </a:p>
          <a:p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revisão</a:t>
            </a:r>
            <a:r>
              <a:rPr lang="en-US" dirty="0"/>
              <a:t> </a:t>
            </a:r>
            <a:r>
              <a:rPr lang="en-US" dirty="0" err="1"/>
              <a:t>exaustiva</a:t>
            </a:r>
            <a:r>
              <a:rPr lang="en-US" dirty="0"/>
              <a:t>. </a:t>
            </a:r>
            <a:r>
              <a:rPr lang="en-US" dirty="0" err="1"/>
              <a:t>Focaliza</a:t>
            </a:r>
            <a:r>
              <a:rPr lang="en-US" dirty="0"/>
              <a:t> no </a:t>
            </a:r>
            <a:r>
              <a:rPr lang="en-US" dirty="0" err="1"/>
              <a:t>problema</a:t>
            </a:r>
            <a:r>
              <a:rPr lang="en-US" dirty="0"/>
              <a:t> e </a:t>
            </a:r>
            <a:r>
              <a:rPr lang="en-US" dirty="0" err="1"/>
              <a:t>hipóteses</a:t>
            </a:r>
            <a:r>
              <a:rPr lang="en-US" dirty="0"/>
              <a:t> </a:t>
            </a:r>
            <a:r>
              <a:rPr lang="en-US" dirty="0" err="1"/>
              <a:t>testadas</a:t>
            </a:r>
            <a:endParaRPr lang="en-US" dirty="0"/>
          </a:p>
          <a:p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ativa</a:t>
            </a:r>
            <a:r>
              <a:rPr lang="en-US" dirty="0"/>
              <a:t>, 1a </a:t>
            </a:r>
            <a:r>
              <a:rPr lang="en-US" dirty="0" err="1"/>
              <a:t>pessoa</a:t>
            </a:r>
            <a:endParaRPr lang="en-US" dirty="0"/>
          </a:p>
          <a:p>
            <a:r>
              <a:rPr lang="en-US" dirty="0"/>
              <a:t> O que se </a:t>
            </a:r>
            <a:r>
              <a:rPr lang="en-US" dirty="0" err="1"/>
              <a:t>sabe</a:t>
            </a:r>
            <a:r>
              <a:rPr lang="en-US" dirty="0"/>
              <a:t>, o que </a:t>
            </a:r>
            <a:r>
              <a:rPr lang="en-US" dirty="0" err="1"/>
              <a:t>não</a:t>
            </a:r>
            <a:r>
              <a:rPr lang="en-US" dirty="0"/>
              <a:t> se </a:t>
            </a:r>
            <a:r>
              <a:rPr lang="en-US" dirty="0" err="1"/>
              <a:t>sabe</a:t>
            </a:r>
            <a:r>
              <a:rPr lang="en-US" dirty="0"/>
              <a:t> e o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estudo</a:t>
            </a:r>
            <a:r>
              <a:rPr lang="en-US" dirty="0"/>
              <a:t> </a:t>
            </a:r>
            <a:r>
              <a:rPr lang="en-US" dirty="0" err="1"/>
              <a:t>enfatizando</a:t>
            </a:r>
            <a:r>
              <a:rPr lang="en-US" dirty="0"/>
              <a:t> o </a:t>
            </a:r>
            <a:r>
              <a:rPr lang="en-US" b="1" dirty="0"/>
              <a:t>que o </a:t>
            </a:r>
            <a:r>
              <a:rPr lang="en-US" b="1" dirty="0" err="1"/>
              <a:t>seu</a:t>
            </a:r>
            <a:r>
              <a:rPr lang="en-US" b="1" dirty="0"/>
              <a:t> </a:t>
            </a:r>
            <a:r>
              <a:rPr lang="en-US" b="1" dirty="0" err="1"/>
              <a:t>estudo</a:t>
            </a:r>
            <a:r>
              <a:rPr lang="en-US" b="1" dirty="0"/>
              <a:t> </a:t>
            </a:r>
            <a:r>
              <a:rPr lang="en-US" b="1" dirty="0" err="1"/>
              <a:t>contribui</a:t>
            </a:r>
            <a:r>
              <a:rPr lang="en-US" b="1" dirty="0"/>
              <a:t> </a:t>
            </a:r>
          </a:p>
          <a:p>
            <a:r>
              <a:rPr lang="en-US" dirty="0" err="1"/>
              <a:t>Problema</a:t>
            </a:r>
            <a:r>
              <a:rPr lang="en-US" dirty="0"/>
              <a:t> = </a:t>
            </a:r>
            <a:r>
              <a:rPr lang="en-US" dirty="0" err="1"/>
              <a:t>Perguntas</a:t>
            </a:r>
            <a:r>
              <a:rPr lang="en-US" dirty="0"/>
              <a:t> </a:t>
            </a:r>
          </a:p>
          <a:p>
            <a:r>
              <a:rPr lang="en-US" dirty="0" err="1"/>
              <a:t>Hipótese</a:t>
            </a:r>
            <a:r>
              <a:rPr lang="en-US" dirty="0"/>
              <a:t> = </a:t>
            </a:r>
            <a:r>
              <a:rPr lang="en-US" dirty="0" err="1"/>
              <a:t>possíveis</a:t>
            </a:r>
            <a:r>
              <a:rPr lang="en-US" dirty="0"/>
              <a:t> </a:t>
            </a:r>
            <a:r>
              <a:rPr lang="en-US" dirty="0" err="1"/>
              <a:t>respostas</a:t>
            </a:r>
            <a:r>
              <a:rPr lang="en-US" dirty="0"/>
              <a:t> a </a:t>
            </a:r>
            <a:r>
              <a:rPr lang="en-US" dirty="0" err="1"/>
              <a:t>serem</a:t>
            </a:r>
            <a:r>
              <a:rPr lang="en-US" dirty="0"/>
              <a:t> </a:t>
            </a:r>
            <a:r>
              <a:rPr lang="en-US" dirty="0" err="1"/>
              <a:t>testadas</a:t>
            </a:r>
            <a:r>
              <a:rPr lang="en-US" dirty="0"/>
              <a:t> no </a:t>
            </a:r>
            <a:r>
              <a:rPr lang="en-US" dirty="0" err="1"/>
              <a:t>estudo</a:t>
            </a:r>
            <a:endParaRPr lang="en-US" dirty="0"/>
          </a:p>
          <a:p>
            <a:r>
              <a:rPr lang="en-US" dirty="0" err="1"/>
              <a:t>Crie</a:t>
            </a:r>
            <a:r>
              <a:rPr lang="en-US" dirty="0"/>
              <a:t> um </a:t>
            </a:r>
            <a:r>
              <a:rPr lang="en-US" dirty="0" err="1"/>
              <a:t>mapa</a:t>
            </a:r>
            <a:r>
              <a:rPr lang="en-US" dirty="0"/>
              <a:t> </a:t>
            </a:r>
            <a:r>
              <a:rPr lang="en-US" dirty="0" err="1"/>
              <a:t>conceitual</a:t>
            </a:r>
            <a:r>
              <a:rPr lang="en-US" dirty="0"/>
              <a:t> </a:t>
            </a:r>
          </a:p>
          <a:p>
            <a:r>
              <a:rPr lang="en-US" dirty="0"/>
              <a:t>As </a:t>
            </a:r>
            <a:r>
              <a:rPr lang="en-US" dirty="0" err="1"/>
              <a:t>vezes</a:t>
            </a:r>
            <a:r>
              <a:rPr lang="en-US" dirty="0"/>
              <a:t>: 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problema</a:t>
            </a:r>
            <a:r>
              <a:rPr lang="en-US" dirty="0">
                <a:solidFill>
                  <a:srgbClr val="FF0000"/>
                </a:solidFill>
              </a:rPr>
              <a:t>, o que se </a:t>
            </a:r>
            <a:r>
              <a:rPr lang="en-US" dirty="0" err="1">
                <a:solidFill>
                  <a:srgbClr val="FF0000"/>
                </a:solidFill>
              </a:rPr>
              <a:t>sabe</a:t>
            </a:r>
            <a:r>
              <a:rPr lang="en-US" dirty="0">
                <a:solidFill>
                  <a:srgbClr val="FF0000"/>
                </a:solidFill>
              </a:rPr>
              <a:t>, o que </a:t>
            </a:r>
            <a:r>
              <a:rPr lang="en-US" dirty="0" err="1">
                <a:solidFill>
                  <a:srgbClr val="FF0000"/>
                </a:solidFill>
              </a:rPr>
              <a:t>não</a:t>
            </a:r>
            <a:r>
              <a:rPr lang="en-US" dirty="0">
                <a:solidFill>
                  <a:srgbClr val="FF0000"/>
                </a:solidFill>
              </a:rPr>
              <a:t> se </a:t>
            </a:r>
            <a:r>
              <a:rPr lang="en-US" dirty="0" err="1">
                <a:solidFill>
                  <a:srgbClr val="FF0000"/>
                </a:solidFill>
              </a:rPr>
              <a:t>sabe</a:t>
            </a:r>
            <a:r>
              <a:rPr lang="en-US" dirty="0">
                <a:solidFill>
                  <a:srgbClr val="FF0000"/>
                </a:solidFill>
              </a:rPr>
              <a:t>, o </a:t>
            </a:r>
            <a:r>
              <a:rPr lang="en-US" dirty="0" err="1">
                <a:solidFill>
                  <a:srgbClr val="FF0000"/>
                </a:solidFill>
              </a:rPr>
              <a:t>seu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estudo</a:t>
            </a:r>
            <a:r>
              <a:rPr lang="en-US" dirty="0">
                <a:solidFill>
                  <a:srgbClr val="FF0000"/>
                </a:solidFill>
              </a:rPr>
              <a:t> no </a:t>
            </a:r>
            <a:r>
              <a:rPr lang="en-US" dirty="0" err="1">
                <a:solidFill>
                  <a:srgbClr val="FF0000"/>
                </a:solidFill>
              </a:rPr>
              <a:t>parágrafo</a:t>
            </a:r>
            <a:r>
              <a:rPr lang="en-US" dirty="0">
                <a:solidFill>
                  <a:srgbClr val="FF0000"/>
                </a:solidFill>
              </a:rPr>
              <a:t> 1</a:t>
            </a:r>
          </a:p>
          <a:p>
            <a:pPr lvl="1"/>
            <a:r>
              <a:rPr lang="en-US" dirty="0" err="1"/>
              <a:t>Revisão</a:t>
            </a:r>
            <a:r>
              <a:rPr lang="en-US" dirty="0"/>
              <a:t> (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detalhes</a:t>
            </a:r>
            <a:r>
              <a:rPr lang="en-US" dirty="0"/>
              <a:t> da </a:t>
            </a:r>
            <a:r>
              <a:rPr lang="en-US" dirty="0" err="1"/>
              <a:t>literatura</a:t>
            </a:r>
            <a:r>
              <a:rPr lang="en-US" dirty="0"/>
              <a:t> – o que se </a:t>
            </a:r>
            <a:r>
              <a:rPr lang="en-US" dirty="0" err="1"/>
              <a:t>sabe</a:t>
            </a:r>
            <a:r>
              <a:rPr lang="en-US" dirty="0"/>
              <a:t> e o que </a:t>
            </a:r>
            <a:r>
              <a:rPr lang="en-US" dirty="0" err="1"/>
              <a:t>não</a:t>
            </a:r>
            <a:r>
              <a:rPr lang="en-US" dirty="0"/>
              <a:t> se </a:t>
            </a:r>
            <a:r>
              <a:rPr lang="en-US" dirty="0" err="1"/>
              <a:t>sabe</a:t>
            </a:r>
            <a:r>
              <a:rPr lang="en-US" dirty="0"/>
              <a:t>)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Problema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objetivos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dirty="0" err="1">
                <a:solidFill>
                  <a:srgbClr val="FF0000"/>
                </a:solidFill>
              </a:rPr>
              <a:t>hipótese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endParaRPr lang="en-US" dirty="0"/>
          </a:p>
          <a:p>
            <a:pPr lvl="1"/>
            <a:r>
              <a:rPr lang="en-US" dirty="0" err="1"/>
              <a:t>Ou</a:t>
            </a:r>
            <a:r>
              <a:rPr lang="en-US" dirty="0"/>
              <a:t> o que se </a:t>
            </a:r>
            <a:r>
              <a:rPr lang="en-US" dirty="0" err="1"/>
              <a:t>sabe</a:t>
            </a:r>
            <a:r>
              <a:rPr lang="en-US" dirty="0"/>
              <a:t>, o que </a:t>
            </a:r>
            <a:r>
              <a:rPr lang="en-US" dirty="0" err="1"/>
              <a:t>não</a:t>
            </a:r>
            <a:r>
              <a:rPr lang="en-US" dirty="0"/>
              <a:t> se </a:t>
            </a:r>
            <a:r>
              <a:rPr lang="en-US" dirty="0" err="1"/>
              <a:t>sabe</a:t>
            </a:r>
            <a:r>
              <a:rPr lang="en-US" dirty="0"/>
              <a:t>, o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estudo</a:t>
            </a:r>
            <a:r>
              <a:rPr lang="en-US" dirty="0"/>
              <a:t> e um </a:t>
            </a:r>
            <a:r>
              <a:rPr lang="en-US" dirty="0" err="1"/>
              <a:t>sumário</a:t>
            </a:r>
            <a:r>
              <a:rPr lang="en-US" dirty="0"/>
              <a:t> da </a:t>
            </a:r>
            <a:r>
              <a:rPr lang="en-US" dirty="0" err="1"/>
              <a:t>parte</a:t>
            </a:r>
            <a:r>
              <a:rPr lang="en-US" dirty="0"/>
              <a:t> 2. </a:t>
            </a:r>
          </a:p>
        </p:txBody>
      </p:sp>
      <p:pic>
        <p:nvPicPr>
          <p:cNvPr id="11" name="Imagem 10" descr="Uma imagem contendo mesa, computador, display&#10;&#10;Descrição gerada automaticamente">
            <a:extLst>
              <a:ext uri="{FF2B5EF4-FFF2-40B4-BE49-F238E27FC236}">
                <a16:creationId xmlns:a16="http://schemas.microsoft.com/office/drawing/2014/main" id="{CB2AC98F-47FC-B640-B653-56A14CBF8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363455" y="519289"/>
            <a:ext cx="2139697" cy="213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313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D6173544-29DC-E64F-9725-E64E668F1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155" y="441728"/>
            <a:ext cx="10021078" cy="887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220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28309AE-E0BD-BF4C-8D8F-6282F6BBE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466" y="261257"/>
            <a:ext cx="8936399" cy="925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555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9C26BF-4F3C-ECB9-60C0-A3323CD43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Caso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esteja</a:t>
            </a:r>
            <a:r>
              <a:rPr lang="en-US" dirty="0"/>
              <a:t> curioso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assunto</a:t>
            </a:r>
            <a:r>
              <a:rPr lang="en-US" dirty="0"/>
              <a:t> ..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5325D0-3435-BF3A-F5E6-E5363377C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https://www.ted.com/talks/jonathan_haidt_the_moral_roots_of_liberals_and_conservatives</a:t>
            </a:r>
            <a:endParaRPr lang="en-US" dirty="0"/>
          </a:p>
          <a:p>
            <a:r>
              <a:rPr lang="en-US" dirty="0">
                <a:hlinkClick r:id="rId3"/>
              </a:rPr>
              <a:t>https://moralfoundations.org</a:t>
            </a:r>
            <a:endParaRPr lang="en-US" dirty="0"/>
          </a:p>
          <a:p>
            <a:r>
              <a:rPr lang="en-US" dirty="0">
                <a:hlinkClick r:id="rId4"/>
              </a:rPr>
              <a:t>https://www.dropbox.com/s/kpnd99nqoz6oet9/Compassionate%20Liberals%20and%20Polite%20Conservatives%20%20Associations%20of%20Agreeableness%20With%20Political%20Ideology%20and%20Moral%20ValuesHirsh_DeYoung_Xu_Peterson_2010.pdf?dl=0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243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7176240-17FA-9F15-75EF-FC342948B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061" y="915153"/>
            <a:ext cx="10244677" cy="7923292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37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910194-0910-7A4A-99E5-9B9DECC5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986009"/>
          </a:xfrm>
        </p:spPr>
        <p:txBody>
          <a:bodyPr/>
          <a:lstStyle/>
          <a:p>
            <a:pPr algn="ctr"/>
            <a:r>
              <a:rPr lang="en-US" b="1" dirty="0" err="1"/>
              <a:t>Método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B58E6B-CB02-D941-B27A-76A57625A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219" y="1723959"/>
            <a:ext cx="12786581" cy="7042353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/>
              <a:t>Visão</a:t>
            </a:r>
            <a:r>
              <a:rPr lang="en-US" dirty="0"/>
              <a:t> </a:t>
            </a:r>
            <a:r>
              <a:rPr lang="en-US" dirty="0" err="1"/>
              <a:t>geral</a:t>
            </a:r>
            <a:r>
              <a:rPr lang="en-US" dirty="0"/>
              <a:t> do que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feito</a:t>
            </a:r>
            <a:r>
              <a:rPr lang="en-US" dirty="0"/>
              <a:t> de modo a </a:t>
            </a:r>
            <a:r>
              <a:rPr lang="en-US" dirty="0" err="1"/>
              <a:t>facilitar</a:t>
            </a:r>
            <a:r>
              <a:rPr lang="en-US" dirty="0"/>
              <a:t> a </a:t>
            </a:r>
            <a:r>
              <a:rPr lang="en-US" dirty="0" err="1"/>
              <a:t>vida</a:t>
            </a:r>
            <a:r>
              <a:rPr lang="en-US" dirty="0"/>
              <a:t> de </a:t>
            </a:r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quiser</a:t>
            </a:r>
            <a:r>
              <a:rPr lang="en-US" dirty="0"/>
              <a:t> </a:t>
            </a:r>
            <a:r>
              <a:rPr lang="en-US" dirty="0" err="1"/>
              <a:t>replicar</a:t>
            </a:r>
            <a:r>
              <a:rPr lang="en-US" dirty="0"/>
              <a:t> o </a:t>
            </a:r>
            <a:r>
              <a:rPr lang="en-US" dirty="0" err="1"/>
              <a:t>estudo</a:t>
            </a:r>
            <a:endParaRPr lang="en-US" dirty="0"/>
          </a:p>
          <a:p>
            <a:r>
              <a:rPr lang="en-US" dirty="0" err="1"/>
              <a:t>Quem</a:t>
            </a:r>
            <a:r>
              <a:rPr lang="en-US" dirty="0"/>
              <a:t>, o que, </a:t>
            </a:r>
            <a:r>
              <a:rPr lang="en-US" dirty="0" err="1"/>
              <a:t>quando</a:t>
            </a:r>
            <a:r>
              <a:rPr lang="en-US" dirty="0"/>
              <a:t>, </a:t>
            </a:r>
            <a:r>
              <a:rPr lang="en-US" dirty="0" err="1"/>
              <a:t>onde</a:t>
            </a:r>
            <a:r>
              <a:rPr lang="en-US" dirty="0"/>
              <a:t>, </a:t>
            </a:r>
            <a:r>
              <a:rPr lang="en-US" dirty="0" err="1"/>
              <a:t>como</a:t>
            </a:r>
            <a:r>
              <a:rPr lang="en-US" dirty="0"/>
              <a:t> e </a:t>
            </a:r>
            <a:r>
              <a:rPr lang="en-US" dirty="0" err="1"/>
              <a:t>porque</a:t>
            </a:r>
            <a:r>
              <a:rPr lang="en-US" dirty="0"/>
              <a:t>!</a:t>
            </a:r>
          </a:p>
          <a:p>
            <a:r>
              <a:rPr lang="en-US" dirty="0"/>
              <a:t>Organize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títulos</a:t>
            </a:r>
            <a:r>
              <a:rPr lang="en-US" dirty="0"/>
              <a:t> e sub-</a:t>
            </a:r>
            <a:r>
              <a:rPr lang="en-US" dirty="0" err="1"/>
              <a:t>títulos</a:t>
            </a:r>
            <a:endParaRPr lang="en-US" dirty="0"/>
          </a:p>
          <a:p>
            <a:r>
              <a:rPr lang="en-US" dirty="0" err="1"/>
              <a:t>Faça</a:t>
            </a:r>
            <a:r>
              <a:rPr lang="en-US" dirty="0"/>
              <a:t> </a:t>
            </a:r>
            <a:r>
              <a:rPr lang="en-US" dirty="0" err="1"/>
              <a:t>referência</a:t>
            </a:r>
            <a:r>
              <a:rPr lang="en-US" dirty="0"/>
              <a:t> </a:t>
            </a:r>
            <a:r>
              <a:rPr lang="en-US" dirty="0" err="1"/>
              <a:t>aos</a:t>
            </a:r>
            <a:r>
              <a:rPr lang="en-US" dirty="0"/>
              <a:t> </a:t>
            </a:r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já</a:t>
            </a:r>
            <a:r>
              <a:rPr lang="en-US" dirty="0"/>
              <a:t> </a:t>
            </a:r>
            <a:r>
              <a:rPr lang="en-US" dirty="0" err="1"/>
              <a:t>descritos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detalhes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artigos</a:t>
            </a:r>
            <a:r>
              <a:rPr lang="en-US" dirty="0"/>
              <a:t> </a:t>
            </a:r>
            <a:r>
              <a:rPr lang="en-US" dirty="0" err="1"/>
              <a:t>anteriores</a:t>
            </a:r>
            <a:endParaRPr lang="en-US" dirty="0"/>
          </a:p>
          <a:p>
            <a:r>
              <a:rPr lang="en-US" dirty="0"/>
              <a:t>Use </a:t>
            </a:r>
            <a:r>
              <a:rPr lang="en-US" dirty="0" err="1"/>
              <a:t>figuras</a:t>
            </a:r>
            <a:r>
              <a:rPr lang="en-US" dirty="0"/>
              <a:t> ! (</a:t>
            </a:r>
            <a:r>
              <a:rPr lang="en-US" dirty="0" err="1"/>
              <a:t>diagramas</a:t>
            </a:r>
            <a:r>
              <a:rPr lang="en-US" dirty="0"/>
              <a:t> de </a:t>
            </a:r>
            <a:r>
              <a:rPr lang="en-US" dirty="0" err="1"/>
              <a:t>fluxo</a:t>
            </a:r>
            <a:r>
              <a:rPr lang="en-US" dirty="0"/>
              <a:t>)</a:t>
            </a:r>
          </a:p>
          <a:p>
            <a:r>
              <a:rPr lang="en-US" dirty="0" err="1"/>
              <a:t>Participantes</a:t>
            </a:r>
            <a:r>
              <a:rPr lang="en-US" dirty="0"/>
              <a:t> </a:t>
            </a:r>
          </a:p>
          <a:p>
            <a:r>
              <a:rPr lang="en-US" dirty="0" err="1"/>
              <a:t>Materiais</a:t>
            </a:r>
            <a:endParaRPr lang="en-US" dirty="0"/>
          </a:p>
          <a:p>
            <a:r>
              <a:rPr lang="en-US" dirty="0" err="1"/>
              <a:t>Desenho</a:t>
            </a:r>
            <a:r>
              <a:rPr lang="en-US" dirty="0"/>
              <a:t>/</a:t>
            </a:r>
            <a:r>
              <a:rPr lang="en-US" dirty="0" err="1"/>
              <a:t>protocolo</a:t>
            </a:r>
            <a:r>
              <a:rPr lang="en-US" dirty="0"/>
              <a:t> do </a:t>
            </a:r>
            <a:r>
              <a:rPr lang="en-US" dirty="0" err="1"/>
              <a:t>estudo</a:t>
            </a:r>
            <a:endParaRPr lang="en-US" dirty="0"/>
          </a:p>
          <a:p>
            <a:r>
              <a:rPr lang="en-US" dirty="0" err="1"/>
              <a:t>Medidas</a:t>
            </a:r>
            <a:endParaRPr lang="en-US" dirty="0"/>
          </a:p>
          <a:p>
            <a:r>
              <a:rPr lang="en-US" dirty="0" err="1"/>
              <a:t>Análises</a:t>
            </a:r>
            <a:endParaRPr lang="en-US" dirty="0"/>
          </a:p>
          <a:p>
            <a:endParaRPr lang="en-US" dirty="0"/>
          </a:p>
          <a:p>
            <a:r>
              <a:rPr lang="en-US" dirty="0"/>
              <a:t>Tempo verbal</a:t>
            </a:r>
          </a:p>
          <a:p>
            <a:pPr lvl="1"/>
            <a:r>
              <a:rPr lang="en-US" dirty="0" err="1"/>
              <a:t>Passado</a:t>
            </a:r>
            <a:r>
              <a:rPr lang="en-US" dirty="0"/>
              <a:t>: o que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feito</a:t>
            </a:r>
            <a:endParaRPr lang="en-US" dirty="0"/>
          </a:p>
          <a:p>
            <a:pPr lvl="1"/>
            <a:r>
              <a:rPr lang="en-US" dirty="0" err="1"/>
              <a:t>Presente</a:t>
            </a:r>
            <a:r>
              <a:rPr lang="en-US" dirty="0"/>
              <a:t>: dados </a:t>
            </a:r>
            <a:r>
              <a:rPr lang="en-US" dirty="0" err="1"/>
              <a:t>sumarisados</a:t>
            </a:r>
            <a:r>
              <a:rPr lang="en-US" dirty="0"/>
              <a:t> e </a:t>
            </a:r>
            <a:r>
              <a:rPr lang="en-US" dirty="0" err="1"/>
              <a:t>apresentados</a:t>
            </a:r>
            <a:r>
              <a:rPr lang="en-US" dirty="0"/>
              <a:t> no paper  o </a:t>
            </a:r>
            <a:r>
              <a:rPr lang="en-US" dirty="0" err="1"/>
              <a:t>fluxograma</a:t>
            </a:r>
            <a:r>
              <a:rPr lang="en-US" dirty="0"/>
              <a:t> de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sujeitos</a:t>
            </a:r>
            <a:r>
              <a:rPr lang="en-US" dirty="0"/>
              <a:t> </a:t>
            </a:r>
            <a:r>
              <a:rPr lang="en-US" dirty="0" err="1"/>
              <a:t>entram</a:t>
            </a:r>
            <a:r>
              <a:rPr lang="en-US" dirty="0"/>
              <a:t> no </a:t>
            </a:r>
            <a:r>
              <a:rPr lang="en-US" dirty="0" err="1"/>
              <a:t>estudo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apresentado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figura</a:t>
            </a:r>
            <a:r>
              <a:rPr lang="en-US" dirty="0"/>
              <a:t> 1</a:t>
            </a:r>
          </a:p>
          <a:p>
            <a:pPr marL="0" indent="0">
              <a:buNone/>
            </a:pPr>
            <a:r>
              <a:rPr lang="en-US" dirty="0" err="1"/>
              <a:t>Pode</a:t>
            </a:r>
            <a:r>
              <a:rPr lang="en-US" dirty="0"/>
              <a:t> ser </a:t>
            </a:r>
            <a:r>
              <a:rPr lang="en-US" dirty="0" err="1"/>
              <a:t>recomendado</a:t>
            </a:r>
            <a:r>
              <a:rPr lang="en-US" dirty="0"/>
              <a:t> </a:t>
            </a:r>
            <a:r>
              <a:rPr lang="en-US" dirty="0" err="1"/>
              <a:t>usar</a:t>
            </a:r>
            <a:r>
              <a:rPr lang="en-US" dirty="0"/>
              <a:t> </a:t>
            </a:r>
            <a:r>
              <a:rPr lang="en-US" dirty="0" err="1"/>
              <a:t>jargões</a:t>
            </a:r>
            <a:r>
              <a:rPr lang="en-US" dirty="0"/>
              <a:t> e </a:t>
            </a:r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passiva</a:t>
            </a:r>
            <a:r>
              <a:rPr lang="en-US" dirty="0"/>
              <a:t> </a:t>
            </a:r>
            <a:r>
              <a:rPr lang="en-US" dirty="0" err="1"/>
              <a:t>quendo</a:t>
            </a:r>
            <a:r>
              <a:rPr lang="en-US" dirty="0"/>
              <a:t> </a:t>
            </a:r>
            <a:r>
              <a:rPr lang="en-US" dirty="0" err="1"/>
              <a:t>quiser</a:t>
            </a:r>
            <a:r>
              <a:rPr lang="en-US" dirty="0"/>
              <a:t> </a:t>
            </a:r>
            <a:r>
              <a:rPr lang="en-US" dirty="0" err="1"/>
              <a:t>focalizar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metodos</a:t>
            </a:r>
            <a:r>
              <a:rPr lang="en-US" dirty="0"/>
              <a:t>/</a:t>
            </a:r>
            <a:r>
              <a:rPr lang="en-US" dirty="0" err="1"/>
              <a:t>variáveis</a:t>
            </a:r>
            <a:r>
              <a:rPr lang="en-US" dirty="0"/>
              <a:t> (a </a:t>
            </a:r>
            <a:r>
              <a:rPr lang="en-US" dirty="0" err="1"/>
              <a:t>rotação</a:t>
            </a:r>
            <a:r>
              <a:rPr lang="en-US" dirty="0"/>
              <a:t> varimax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utilizada</a:t>
            </a:r>
            <a:r>
              <a:rPr lang="en-US" dirty="0"/>
              <a:t> para </a:t>
            </a:r>
            <a:r>
              <a:rPr lang="en-US" dirty="0" err="1"/>
              <a:t>extração</a:t>
            </a:r>
            <a:r>
              <a:rPr lang="en-US" dirty="0"/>
              <a:t> dos </a:t>
            </a:r>
            <a:r>
              <a:rPr lang="en-US" dirty="0" err="1"/>
              <a:t>fatores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192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EB1C9F-7779-2C4B-9226-B2AD771E1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Método</a:t>
            </a:r>
            <a:endParaRPr lang="en-US" b="1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E3DC4B7-134F-FF44-87B5-E411939CA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5152" y="254832"/>
            <a:ext cx="6213348" cy="75353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16B55BC1-24F6-3A49-80CF-6FB9A7CBE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152" y="949932"/>
            <a:ext cx="6213348" cy="847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51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A122094-01D0-3341-B968-DFFCEB3C9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729" y="505223"/>
            <a:ext cx="7575296" cy="874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2634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1D33C84-B89B-F744-8908-17C26ADBE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478" y="1013791"/>
            <a:ext cx="9905422" cy="694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902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593B72F-494F-F24B-AB7F-476695EBF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402" y="491682"/>
            <a:ext cx="10323452" cy="503583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6459CF5-2A81-844D-B3D6-F380DEA01DFE}"/>
              </a:ext>
            </a:extLst>
          </p:cNvPr>
          <p:cNvSpPr txBox="1"/>
          <p:nvPr/>
        </p:nvSpPr>
        <p:spPr>
          <a:xfrm>
            <a:off x="11458854" y="491682"/>
            <a:ext cx="1928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p. 141</a:t>
            </a:r>
          </a:p>
        </p:txBody>
      </p:sp>
      <p:sp>
        <p:nvSpPr>
          <p:cNvPr id="5" name="Título…">
            <a:extLst>
              <a:ext uri="{FF2B5EF4-FFF2-40B4-BE49-F238E27FC236}">
                <a16:creationId xmlns:a16="http://schemas.microsoft.com/office/drawing/2014/main" id="{AEB459C4-E9E4-984F-AADA-ADC8CAD5AF5A}"/>
              </a:ext>
            </a:extLst>
          </p:cNvPr>
          <p:cNvSpPr txBox="1">
            <a:spLocks/>
          </p:cNvSpPr>
          <p:nvPr/>
        </p:nvSpPr>
        <p:spPr>
          <a:xfrm>
            <a:off x="1307322" y="2103783"/>
            <a:ext cx="9497527" cy="6256176"/>
          </a:xfrm>
          <a:prstGeom prst="rect">
            <a:avLst/>
          </a:prstGeom>
        </p:spPr>
        <p:txBody>
          <a:bodyPr>
            <a:normAutofit/>
          </a:bodyPr>
          <a:lstStyle>
            <a:lvl1pPr marL="243848" indent="-243848" algn="l" defTabSz="975390" rtl="0" eaLnBrk="1" latinLnBrk="0" hangingPunct="1">
              <a:lnSpc>
                <a:spcPct val="90000"/>
              </a:lnSpc>
              <a:spcBef>
                <a:spcPts val="1067"/>
              </a:spcBef>
              <a:buFont typeface="Arial" panose="020B0604020202020204" pitchFamily="34" charset="0"/>
              <a:buChar char="•"/>
              <a:defRPr sz="29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4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38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693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62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8232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7001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71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45410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44071" indent="-326571">
              <a:defRPr sz="2400"/>
            </a:pPr>
            <a:r>
              <a:rPr lang="pt-BR" sz="2400" dirty="0"/>
              <a:t>Título</a:t>
            </a:r>
          </a:p>
          <a:p>
            <a:pPr marL="644071" indent="-326571">
              <a:defRPr sz="2400"/>
            </a:pPr>
            <a:r>
              <a:rPr lang="pt-BR" sz="2400" dirty="0"/>
              <a:t>Nome dos autores e afiliação</a:t>
            </a:r>
          </a:p>
          <a:p>
            <a:pPr marL="644071" indent="-326571">
              <a:defRPr sz="2400"/>
            </a:pPr>
            <a:r>
              <a:rPr lang="pt-BR" sz="2400" dirty="0"/>
              <a:t>Nota dos autores</a:t>
            </a:r>
          </a:p>
          <a:p>
            <a:pPr marL="644071" indent="-326571">
              <a:defRPr sz="2400"/>
            </a:pPr>
            <a:r>
              <a:rPr lang="pt-BR" sz="2400" dirty="0"/>
              <a:t>Resumo / Abstract</a:t>
            </a:r>
          </a:p>
          <a:p>
            <a:pPr marL="644071" indent="-326571">
              <a:defRPr sz="2400"/>
            </a:pPr>
            <a:r>
              <a:rPr lang="pt-BR" sz="2400" dirty="0"/>
              <a:t>Introdução</a:t>
            </a:r>
          </a:p>
          <a:p>
            <a:pPr marL="644071" indent="-326571">
              <a:defRPr sz="2400"/>
            </a:pPr>
            <a:r>
              <a:rPr lang="pt-BR" sz="2400" dirty="0"/>
              <a:t>Método</a:t>
            </a:r>
          </a:p>
          <a:p>
            <a:pPr marL="1088571" lvl="1" indent="-326571">
              <a:defRPr sz="2400"/>
            </a:pPr>
            <a:r>
              <a:rPr lang="pt-BR" sz="2400" dirty="0"/>
              <a:t>Participantes, instrumentos, medidas, materiais, desenho da pesquisa</a:t>
            </a:r>
          </a:p>
          <a:p>
            <a:pPr marL="644071" indent="-326571">
              <a:defRPr sz="2400"/>
            </a:pPr>
            <a:r>
              <a:rPr lang="pt-BR" sz="2400" dirty="0"/>
              <a:t>Resultados</a:t>
            </a:r>
          </a:p>
          <a:p>
            <a:pPr marL="644071" indent="-326571">
              <a:defRPr sz="2400"/>
            </a:pPr>
            <a:r>
              <a:rPr lang="pt-BR" sz="2400" dirty="0"/>
              <a:t>Discussão</a:t>
            </a:r>
          </a:p>
          <a:p>
            <a:pPr marL="644071" indent="-326571">
              <a:defRPr sz="2400"/>
            </a:pPr>
            <a:r>
              <a:rPr lang="pt-BR" sz="2400" dirty="0"/>
              <a:t>Referencias</a:t>
            </a:r>
          </a:p>
          <a:p>
            <a:pPr marL="644071" indent="-326571">
              <a:defRPr sz="2400"/>
            </a:pPr>
            <a:r>
              <a:rPr lang="pt-BR" sz="2400" dirty="0"/>
              <a:t>Tabelas e Figuras</a:t>
            </a:r>
          </a:p>
          <a:p>
            <a:pPr marL="644071" indent="-326571">
              <a:defRPr sz="2400"/>
            </a:pPr>
            <a:r>
              <a:rPr lang="pt-BR" sz="2400" dirty="0"/>
              <a:t>Anexos</a:t>
            </a:r>
          </a:p>
        </p:txBody>
      </p:sp>
    </p:spTree>
    <p:extLst>
      <p:ext uri="{BB962C8B-B14F-4D97-AF65-F5344CB8AC3E}">
        <p14:creationId xmlns:p14="http://schemas.microsoft.com/office/powerpoint/2010/main" val="28222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16E177A-6F1C-DE4A-83A3-22B7AC5F1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49" y="1333499"/>
            <a:ext cx="10858502" cy="6302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15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07A621-3839-8D47-AD1D-CA799A411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 </a:t>
            </a:r>
            <a:r>
              <a:rPr lang="en-US" b="1" dirty="0" err="1"/>
              <a:t>Resultados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10DD9B-81A9-D041-83B4-62767ACC2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Como as pessoas leem um artigo:</a:t>
            </a:r>
          </a:p>
          <a:p>
            <a:pPr lvl="1"/>
            <a:r>
              <a:rPr lang="pt-BR" dirty="0"/>
              <a:t>Título -&gt; abstract -&gt; tabelas e figuras</a:t>
            </a:r>
          </a:p>
          <a:p>
            <a:pPr lvl="1"/>
            <a:r>
              <a:rPr lang="pt-BR" dirty="0"/>
              <a:t>Tabelas e figuras devem ser autoexplicativas e independentes</a:t>
            </a:r>
          </a:p>
          <a:p>
            <a:pPr lvl="1"/>
            <a:r>
              <a:rPr lang="pt-BR" dirty="0"/>
              <a:t>Devem contar uma história completa por si mesmas</a:t>
            </a:r>
          </a:p>
          <a:p>
            <a:pPr lvl="1"/>
            <a:r>
              <a:rPr lang="pt-BR" dirty="0"/>
              <a:t>As tabelas e figuras são a essência do artigo</a:t>
            </a:r>
          </a:p>
          <a:p>
            <a:pPr lvl="1"/>
            <a:r>
              <a:rPr lang="pt-BR" dirty="0"/>
              <a:t>Não repetir informação. Tentar ser econômico</a:t>
            </a:r>
          </a:p>
          <a:p>
            <a:pPr lvl="1"/>
            <a:r>
              <a:rPr lang="pt-BR" dirty="0"/>
              <a:t>Figuras: mostrar padrões </a:t>
            </a:r>
          </a:p>
          <a:p>
            <a:pPr lvl="1"/>
            <a:r>
              <a:rPr lang="pt-BR" dirty="0"/>
              <a:t>Tabelas: mostrar muitas informações e valores precisos</a:t>
            </a:r>
          </a:p>
          <a:p>
            <a:pPr marL="487695" lvl="1" indent="0">
              <a:buNone/>
            </a:pPr>
            <a:endParaRPr lang="pt-BR" dirty="0"/>
          </a:p>
          <a:p>
            <a:r>
              <a:rPr lang="pt-BR" dirty="0"/>
              <a:t>Tempo verbal</a:t>
            </a:r>
          </a:p>
          <a:p>
            <a:pPr lvl="1"/>
            <a:r>
              <a:rPr lang="pt-BR" dirty="0"/>
              <a:t>Voz ativa, na primeira pessoal (plural)</a:t>
            </a:r>
          </a:p>
          <a:p>
            <a:pPr lvl="1"/>
            <a:r>
              <a:rPr lang="pt-BR" dirty="0"/>
              <a:t>Passado para o ocorreu no estudo (os mulheres acertaram mais que os homens)</a:t>
            </a:r>
          </a:p>
          <a:p>
            <a:pPr lvl="1"/>
            <a:r>
              <a:rPr lang="pt-BR" dirty="0"/>
              <a:t>Presente para inferências/ sínteses/conclusões/ que você está fazendo a partir dos dados (os dados sugerem que, a figura 1 mostra a relação entre .. Os achados confirmam)</a:t>
            </a:r>
          </a:p>
        </p:txBody>
      </p:sp>
    </p:spTree>
    <p:extLst>
      <p:ext uri="{BB962C8B-B14F-4D97-AF65-F5344CB8AC3E}">
        <p14:creationId xmlns:p14="http://schemas.microsoft.com/office/powerpoint/2010/main" val="11528048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1FE510-E663-F74F-AEDF-9067DE259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210119"/>
          </a:xfrm>
        </p:spPr>
        <p:txBody>
          <a:bodyPr/>
          <a:lstStyle/>
          <a:p>
            <a:pPr algn="ctr"/>
            <a:r>
              <a:rPr lang="en-US" dirty="0" err="1"/>
              <a:t>Resultados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694987-7C88-A047-82B1-DA5FAE3DE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Uso títulos simples, explicativos e use sempre os mesmos termos</a:t>
            </a:r>
          </a:p>
          <a:p>
            <a:r>
              <a:rPr lang="pt-BR" dirty="0"/>
              <a:t>Use notas para explicar siglas</a:t>
            </a:r>
          </a:p>
          <a:p>
            <a:r>
              <a:rPr lang="pt-BR" dirty="0"/>
              <a:t>Veja o formato das tabelas usadas na revista que você quer publicar</a:t>
            </a:r>
          </a:p>
          <a:p>
            <a:r>
              <a:rPr lang="pt-BR" dirty="0"/>
              <a:t>Explique as unidades de medida</a:t>
            </a:r>
          </a:p>
          <a:p>
            <a:r>
              <a:rPr lang="pt-BR" dirty="0"/>
              <a:t>Use diagramas e desenhos para simplificar </a:t>
            </a:r>
            <a:r>
              <a:rPr lang="pt-BR" dirty="0" err="1"/>
              <a:t>idéias</a:t>
            </a:r>
            <a:r>
              <a:rPr lang="pt-BR" dirty="0"/>
              <a:t> complexas</a:t>
            </a:r>
          </a:p>
          <a:p>
            <a:endParaRPr lang="pt-BR" dirty="0"/>
          </a:p>
          <a:p>
            <a:r>
              <a:rPr lang="pt-BR" dirty="0"/>
              <a:t>A descrição dos resultados deve sumarizar o que os dados mostram, apontar os padrões gerais e não repetir cada detalhe.</a:t>
            </a:r>
          </a:p>
          <a:p>
            <a:r>
              <a:rPr lang="pt-BR" dirty="0"/>
              <a:t>Evite repetir as informação que já estão apresentadas nas tabelas</a:t>
            </a:r>
          </a:p>
          <a:p>
            <a:r>
              <a:rPr lang="pt-BR" dirty="0"/>
              <a:t>Utilize títulos e subtítulos (talvez associados às hipóteses)</a:t>
            </a:r>
          </a:p>
          <a:p>
            <a:r>
              <a:rPr lang="pt-BR" dirty="0"/>
              <a:t>No texto, complemente informações não apresentadas (magnitude do efeito diferenças entre médias, porcentagens)</a:t>
            </a:r>
          </a:p>
          <a:p>
            <a:r>
              <a:rPr lang="pt-BR" dirty="0"/>
              <a:t>Limite-se a descrever resultados, explicar como entendê-los. </a:t>
            </a:r>
          </a:p>
          <a:p>
            <a:r>
              <a:rPr lang="pt-BR" dirty="0"/>
              <a:t>A interpretação dos resultados é feita na discussão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9642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AD0A33-9118-4F4D-A444-8A3C04AF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320" y="208395"/>
            <a:ext cx="11212576" cy="888885"/>
          </a:xfrm>
        </p:spPr>
        <p:txBody>
          <a:bodyPr/>
          <a:lstStyle/>
          <a:p>
            <a:pPr algn="ctr"/>
            <a:r>
              <a:rPr lang="en-US" b="1" dirty="0" err="1"/>
              <a:t>Resultados</a:t>
            </a:r>
            <a:endParaRPr lang="en-US" b="1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4EEB4DD-8870-6746-8D3A-447BB9B25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4747" y="1018479"/>
            <a:ext cx="7982019" cy="1680425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40A44DF-D2FE-1D4D-8AD8-6D859F868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4747" y="2565901"/>
            <a:ext cx="7553971" cy="684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4003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956055-FAD2-2548-8CD9-5FB6DE62D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escreve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resultados</a:t>
            </a:r>
            <a:r>
              <a:rPr lang="en-US" dirty="0"/>
              <a:t>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562FEF-4317-1344-9FE3-EB69F5BF2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Organize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resultados</a:t>
            </a:r>
            <a:r>
              <a:rPr lang="en-US" dirty="0"/>
              <a:t> por </a:t>
            </a:r>
            <a:r>
              <a:rPr lang="en-US" dirty="0" err="1"/>
              <a:t>hipóteses</a:t>
            </a:r>
            <a:endParaRPr lang="en-US" dirty="0"/>
          </a:p>
          <a:p>
            <a:r>
              <a:rPr lang="en-US" dirty="0" err="1"/>
              <a:t>Apresente</a:t>
            </a:r>
            <a:r>
              <a:rPr lang="en-US" dirty="0"/>
              <a:t> a </a:t>
            </a:r>
            <a:r>
              <a:rPr lang="en-US" dirty="0" err="1"/>
              <a:t>tabela</a:t>
            </a:r>
            <a:r>
              <a:rPr lang="en-US" dirty="0"/>
              <a:t> /</a:t>
            </a:r>
            <a:r>
              <a:rPr lang="en-US" dirty="0" err="1"/>
              <a:t>gráfico</a:t>
            </a:r>
            <a:endParaRPr lang="en-US" dirty="0"/>
          </a:p>
          <a:p>
            <a:r>
              <a:rPr lang="en-US" dirty="0" err="1"/>
              <a:t>Explique</a:t>
            </a:r>
            <a:r>
              <a:rPr lang="en-US" dirty="0"/>
              <a:t> o que a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dirty="0" err="1"/>
              <a:t>apresenta</a:t>
            </a:r>
            <a:r>
              <a:rPr lang="en-US" dirty="0"/>
              <a:t> (</a:t>
            </a:r>
            <a:r>
              <a:rPr lang="en-US" dirty="0" err="1"/>
              <a:t>conteúdo</a:t>
            </a:r>
            <a:r>
              <a:rPr lang="en-US" dirty="0"/>
              <a:t> da </a:t>
            </a:r>
            <a:r>
              <a:rPr lang="en-US" dirty="0" err="1"/>
              <a:t>tabela</a:t>
            </a:r>
            <a:r>
              <a:rPr lang="en-US" dirty="0"/>
              <a:t>, </a:t>
            </a:r>
            <a:r>
              <a:rPr lang="en-US" dirty="0" err="1"/>
              <a:t>linhas</a:t>
            </a:r>
            <a:r>
              <a:rPr lang="en-US" dirty="0"/>
              <a:t> </a:t>
            </a:r>
            <a:r>
              <a:rPr lang="en-US" dirty="0" err="1"/>
              <a:t>colunas</a:t>
            </a:r>
            <a:r>
              <a:rPr lang="en-US" dirty="0"/>
              <a:t>)</a:t>
            </a:r>
          </a:p>
          <a:p>
            <a:r>
              <a:rPr lang="en-US" dirty="0" err="1"/>
              <a:t>Explique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interpretar</a:t>
            </a:r>
            <a:r>
              <a:rPr lang="en-US" dirty="0"/>
              <a:t> a </a:t>
            </a:r>
            <a:r>
              <a:rPr lang="en-US" dirty="0" err="1"/>
              <a:t>métrica</a:t>
            </a:r>
            <a:r>
              <a:rPr lang="en-US" dirty="0"/>
              <a:t> das </a:t>
            </a:r>
            <a:r>
              <a:rPr lang="en-US" dirty="0" err="1"/>
              <a:t>variáveis</a:t>
            </a:r>
            <a:endParaRPr lang="en-US" dirty="0"/>
          </a:p>
          <a:p>
            <a:r>
              <a:rPr lang="en-US" dirty="0" err="1"/>
              <a:t>Explique</a:t>
            </a:r>
            <a:r>
              <a:rPr lang="en-US" dirty="0"/>
              <a:t> </a:t>
            </a:r>
            <a:r>
              <a:rPr lang="en-US" dirty="0" err="1"/>
              <a:t>quais</a:t>
            </a:r>
            <a:r>
              <a:rPr lang="en-US" dirty="0"/>
              <a:t> </a:t>
            </a:r>
            <a:r>
              <a:rPr lang="en-US" dirty="0" err="1"/>
              <a:t>estatísticas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apresentadas</a:t>
            </a:r>
            <a:endParaRPr lang="en-US" dirty="0"/>
          </a:p>
          <a:p>
            <a:r>
              <a:rPr lang="en-US" dirty="0" err="1"/>
              <a:t>Comente</a:t>
            </a:r>
            <a:r>
              <a:rPr lang="en-US" dirty="0"/>
              <a:t> </a:t>
            </a:r>
            <a:r>
              <a:rPr lang="en-US" dirty="0" err="1"/>
              <a:t>padrões</a:t>
            </a:r>
            <a:r>
              <a:rPr lang="en-US" dirty="0"/>
              <a:t> </a:t>
            </a:r>
            <a:r>
              <a:rPr lang="en-US" dirty="0" err="1"/>
              <a:t>gerais</a:t>
            </a:r>
            <a:r>
              <a:rPr lang="en-US" dirty="0"/>
              <a:t> (</a:t>
            </a:r>
            <a:r>
              <a:rPr lang="en-US" dirty="0" err="1"/>
              <a:t>nao</a:t>
            </a:r>
            <a:r>
              <a:rPr lang="en-US" dirty="0"/>
              <a:t> </a:t>
            </a:r>
            <a:r>
              <a:rPr lang="en-US" dirty="0" err="1"/>
              <a:t>repetir</a:t>
            </a:r>
            <a:r>
              <a:rPr lang="en-US" dirty="0"/>
              <a:t> </a:t>
            </a:r>
            <a:r>
              <a:rPr lang="en-US" dirty="0" err="1"/>
              <a:t>tudo</a:t>
            </a:r>
            <a:r>
              <a:rPr lang="en-US" dirty="0"/>
              <a:t> que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tabela</a:t>
            </a:r>
            <a:r>
              <a:rPr lang="en-US" dirty="0"/>
              <a:t>)</a:t>
            </a:r>
          </a:p>
          <a:p>
            <a:r>
              <a:rPr lang="en-US" dirty="0"/>
              <a:t>A </a:t>
            </a:r>
            <a:r>
              <a:rPr lang="en-US" dirty="0" err="1"/>
              <a:t>hipótese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confirmada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?</a:t>
            </a:r>
          </a:p>
          <a:p>
            <a:r>
              <a:rPr lang="en-US" dirty="0"/>
              <a:t>Condense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tabela</a:t>
            </a:r>
            <a:r>
              <a:rPr lang="en-US" dirty="0"/>
              <a:t> o </a:t>
            </a:r>
            <a:r>
              <a:rPr lang="en-US" dirty="0" err="1"/>
              <a:t>máximo</a:t>
            </a:r>
            <a:r>
              <a:rPr lang="en-US" dirty="0"/>
              <a:t> de </a:t>
            </a:r>
            <a:r>
              <a:rPr lang="en-US" dirty="0" err="1"/>
              <a:t>informação</a:t>
            </a:r>
            <a:r>
              <a:rPr lang="en-US" dirty="0"/>
              <a:t> </a:t>
            </a:r>
            <a:r>
              <a:rPr lang="en-US" dirty="0" err="1"/>
              <a:t>possível</a:t>
            </a:r>
            <a:r>
              <a:rPr lang="en-US" dirty="0"/>
              <a:t> que </a:t>
            </a:r>
            <a:r>
              <a:rPr lang="en-US" dirty="0" err="1"/>
              <a:t>couber</a:t>
            </a:r>
            <a:r>
              <a:rPr lang="en-US" dirty="0"/>
              <a:t> (por </a:t>
            </a:r>
            <a:r>
              <a:rPr lang="en-US" dirty="0" err="1"/>
              <a:t>exemplo</a:t>
            </a:r>
            <a:r>
              <a:rPr lang="en-US" dirty="0"/>
              <a:t>,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matrizes</a:t>
            </a:r>
            <a:r>
              <a:rPr lang="en-US" dirty="0"/>
              <a:t> de </a:t>
            </a:r>
            <a:r>
              <a:rPr lang="en-US" dirty="0" err="1"/>
              <a:t>correlação</a:t>
            </a:r>
            <a:r>
              <a:rPr lang="en-US" dirty="0"/>
              <a:t> use </a:t>
            </a:r>
            <a:r>
              <a:rPr lang="en-US" dirty="0" err="1"/>
              <a:t>coeficientes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partes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61303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11E77C9-064A-B840-A08E-5B95740AA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670" y="1192694"/>
            <a:ext cx="8549322" cy="684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1571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7911843-0A79-984C-912B-833878552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934047"/>
            <a:ext cx="8286750" cy="712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7384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79BAFE4-349C-DC4C-AF6C-47F30785F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133" y="1466850"/>
            <a:ext cx="10802317" cy="631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267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A327AE4-3A0B-EE4D-88C9-F113FB516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780" y="1454149"/>
            <a:ext cx="10816020" cy="6737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9012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31D2D54-0D55-B849-90B9-9F5ABF1F6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6716" y="491418"/>
            <a:ext cx="6799637" cy="8418598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32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18C633-C958-5A47-BBBC-162E079C1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Título</a:t>
            </a:r>
            <a:endParaRPr lang="en-US" b="1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612A481-EB90-8D49-9D16-155D4F332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20" y="2772099"/>
            <a:ext cx="11896959" cy="178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50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DEAB79A-545F-9944-93BD-E0DD60C7E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092" y="1085850"/>
            <a:ext cx="10376958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0057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8BACA05-17E3-4D40-9CE8-452F08902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547" y="2019300"/>
            <a:ext cx="10103705" cy="498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5964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48E1D3D-BF4C-C442-B2D1-DF8E60CFA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856" y="974034"/>
            <a:ext cx="9161088" cy="736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1045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39399E5-88EE-9641-BEAE-BCCD1E128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933" y="470280"/>
            <a:ext cx="5716933" cy="881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7659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9C035FB-24C5-C944-91D1-734333434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10" y="1152939"/>
            <a:ext cx="10054688" cy="654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2349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CDAA0D8-6DD3-6248-B137-49B163D7D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031" y="854764"/>
            <a:ext cx="10585629" cy="735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2121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FF27224F-EC02-2F44-869D-372286272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179" y="1338611"/>
            <a:ext cx="10360442" cy="707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3448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C302A2A-0CAA-5F4D-9202-6A0151F64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661" y="356170"/>
            <a:ext cx="6858000" cy="9041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3284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AE6B18CA-BCA7-BC47-AE0B-43BB406F1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862" y="258417"/>
            <a:ext cx="9801076" cy="561367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5EF826BF-B5C3-3A4C-AED5-C0D0C269F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669" y="5872093"/>
            <a:ext cx="5538305" cy="39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616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F23F970-A6C9-5D44-8711-3D9D24CE2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065" y="1530627"/>
            <a:ext cx="7626122" cy="581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623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6087CE-4995-9944-A54A-E605AF979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Abstract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0F17109-7AB3-5044-B023-C34477C91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672" y="1836303"/>
            <a:ext cx="10444479" cy="678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6951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E509EDA-C654-964A-B711-AA45213D5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82" y="238542"/>
            <a:ext cx="8184730" cy="559435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5D03068B-7988-E742-A76D-2EE1C9A3D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8235" y="5458240"/>
            <a:ext cx="5310809" cy="341409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410552C-23B2-174E-AD9C-CD184247BE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212" y="5832892"/>
            <a:ext cx="5105188" cy="278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0046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856AA15-C6FC-9047-A87C-895FE04F4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44" y="815293"/>
            <a:ext cx="7340600" cy="67945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D403B0B-EBA9-8A42-9CFC-21C3DA5B8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6496" y="1468523"/>
            <a:ext cx="4594638" cy="548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5631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7B03879-A24C-694C-B9C9-D920B4E11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925" y="915153"/>
            <a:ext cx="8800948" cy="7923292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531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35E19CF-7BE8-B441-9E1E-50E3416A3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64" y="1379156"/>
            <a:ext cx="11632071" cy="6995286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8436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31259D2-193A-6E49-9D93-ECE16F812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941" y="915153"/>
            <a:ext cx="11134917" cy="7923292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7569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695612" y="3353"/>
            <a:ext cx="2001764" cy="2511657"/>
            <a:chOff x="-648769" y="2358"/>
            <a:chExt cx="1876653" cy="1766008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804944" y="8695946"/>
            <a:ext cx="917857" cy="688393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32998" y="8136686"/>
            <a:ext cx="2412763" cy="161691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6DF8466-0C4C-9F4E-9C09-7B352731B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459" y="915153"/>
            <a:ext cx="8401880" cy="7923292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91144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84338B6-05B3-9D4F-BC19-A08A8D5FC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444" y="915153"/>
            <a:ext cx="9411910" cy="7923292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5321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E8D0C0-4D09-6C40-BC67-96505A157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Recursos</a:t>
            </a:r>
            <a:r>
              <a:rPr lang="en-US" dirty="0"/>
              <a:t> (r) para </a:t>
            </a:r>
            <a:r>
              <a:rPr lang="en-US" dirty="0" err="1"/>
              <a:t>escrever</a:t>
            </a:r>
            <a:r>
              <a:rPr lang="en-US" dirty="0"/>
              <a:t> </a:t>
            </a:r>
            <a:r>
              <a:rPr lang="en-US" dirty="0" err="1"/>
              <a:t>artigos</a:t>
            </a:r>
            <a:endParaRPr lang="en-US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501A7E2-5DEF-5145-878C-62889C38B6A8}"/>
              </a:ext>
            </a:extLst>
          </p:cNvPr>
          <p:cNvSpPr/>
          <p:nvPr/>
        </p:nvSpPr>
        <p:spPr>
          <a:xfrm>
            <a:off x="894080" y="2846718"/>
            <a:ext cx="693563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https://</a:t>
            </a:r>
            <a:r>
              <a:rPr lang="en-US" sz="2800" dirty="0" err="1"/>
              <a:t>crsh.github.io</a:t>
            </a:r>
            <a:r>
              <a:rPr lang="en-US" sz="2800" dirty="0"/>
              <a:t>/</a:t>
            </a:r>
            <a:r>
              <a:rPr lang="en-US" sz="2800" dirty="0" err="1"/>
              <a:t>papaja_man</a:t>
            </a:r>
            <a:r>
              <a:rPr lang="en-US" sz="2800" dirty="0"/>
              <a:t>/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486191C-2FCC-5A4E-A572-80FA025DB701}"/>
              </a:ext>
            </a:extLst>
          </p:cNvPr>
          <p:cNvSpPr/>
          <p:nvPr/>
        </p:nvSpPr>
        <p:spPr>
          <a:xfrm>
            <a:off x="507505" y="3812121"/>
            <a:ext cx="123012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https://</a:t>
            </a:r>
            <a:r>
              <a:rPr lang="en-US" sz="2800" dirty="0" err="1"/>
              <a:t>cran.r-project.org</a:t>
            </a:r>
            <a:r>
              <a:rPr lang="en-US" sz="2800" dirty="0"/>
              <a:t>/web/packages/</a:t>
            </a:r>
            <a:r>
              <a:rPr lang="en-US" sz="2800" dirty="0" err="1"/>
              <a:t>apaTables</a:t>
            </a:r>
            <a:r>
              <a:rPr lang="en-US" sz="2800" dirty="0"/>
              <a:t>/vignettes/</a:t>
            </a:r>
            <a:r>
              <a:rPr lang="en-US" sz="2800" dirty="0" err="1"/>
              <a:t>apaTables.html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013455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012B18-0C49-5C47-A2E8-F9AC62B03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747" y="950611"/>
            <a:ext cx="11855761" cy="1885245"/>
          </a:xfrm>
        </p:spPr>
        <p:txBody>
          <a:bodyPr/>
          <a:lstStyle/>
          <a:p>
            <a:r>
              <a:rPr lang="en-US" dirty="0"/>
              <a:t>Um </a:t>
            </a:r>
            <a:r>
              <a:rPr lang="en-US" dirty="0" err="1"/>
              <a:t>possível</a:t>
            </a:r>
            <a:r>
              <a:rPr lang="en-US" dirty="0"/>
              <a:t> </a:t>
            </a:r>
            <a:r>
              <a:rPr lang="en-US" dirty="0" err="1"/>
              <a:t>futuro</a:t>
            </a:r>
            <a:r>
              <a:rPr lang="en-US" dirty="0"/>
              <a:t> das </a:t>
            </a:r>
            <a:r>
              <a:rPr lang="en-US" dirty="0" err="1"/>
              <a:t>revistas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criativo</a:t>
            </a:r>
            <a:r>
              <a:rPr lang="en-US" dirty="0"/>
              <a:t> ...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235ACAE7-A75F-544D-BD50-C0C4075672BB}"/>
              </a:ext>
            </a:extLst>
          </p:cNvPr>
          <p:cNvSpPr/>
          <p:nvPr/>
        </p:nvSpPr>
        <p:spPr>
          <a:xfrm>
            <a:off x="3007641" y="3727403"/>
            <a:ext cx="576409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https://</a:t>
            </a:r>
            <a:r>
              <a:rPr lang="en-US" sz="4000" dirty="0" err="1"/>
              <a:t>distill.pub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630263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D4EF9A-3C4B-4A4E-8BE3-DEBC767A5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24" y="592443"/>
            <a:ext cx="11322304" cy="980326"/>
          </a:xfrm>
        </p:spPr>
        <p:txBody>
          <a:bodyPr/>
          <a:lstStyle/>
          <a:p>
            <a:r>
              <a:rPr lang="en-US" b="1" dirty="0" err="1"/>
              <a:t>Discussão</a:t>
            </a:r>
            <a:endParaRPr lang="en-US" b="1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D5C48E2-32D2-7C43-BE8D-AADD0F8B4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704" y="1773528"/>
            <a:ext cx="9667392" cy="452384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AB6F64B-4CD3-F642-9074-418561DA8D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794" y="5967778"/>
            <a:ext cx="9853302" cy="270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062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253ED1-A31F-CF43-A98C-275232A96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Background, </a:t>
            </a:r>
            <a:r>
              <a:rPr lang="en-US" dirty="0" err="1"/>
              <a:t>problema</a:t>
            </a:r>
            <a:r>
              <a:rPr lang="en-US" dirty="0"/>
              <a:t> (</a:t>
            </a:r>
            <a:r>
              <a:rPr lang="en-US" dirty="0" err="1"/>
              <a:t>pergunta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)</a:t>
            </a:r>
          </a:p>
          <a:p>
            <a:r>
              <a:rPr lang="en-US" dirty="0" err="1"/>
              <a:t>Método</a:t>
            </a:r>
            <a:r>
              <a:rPr lang="en-US" dirty="0"/>
              <a:t> </a:t>
            </a:r>
            <a:r>
              <a:rPr lang="en-US" dirty="0" err="1"/>
              <a:t>seguido</a:t>
            </a:r>
            <a:endParaRPr lang="en-US" dirty="0"/>
          </a:p>
          <a:p>
            <a:r>
              <a:rPr lang="en-US" dirty="0" err="1"/>
              <a:t>Resultados</a:t>
            </a:r>
            <a:r>
              <a:rPr lang="en-US" dirty="0"/>
              <a:t> </a:t>
            </a:r>
            <a:r>
              <a:rPr lang="en-US" dirty="0" err="1"/>
              <a:t>encontrados</a:t>
            </a:r>
            <a:endParaRPr lang="en-US" dirty="0"/>
          </a:p>
          <a:p>
            <a:r>
              <a:rPr lang="en-US" dirty="0" err="1"/>
              <a:t>Resposta</a:t>
            </a:r>
            <a:r>
              <a:rPr lang="en-US" dirty="0"/>
              <a:t> a </a:t>
            </a:r>
            <a:r>
              <a:rPr lang="en-US" dirty="0" err="1"/>
              <a:t>pergunta</a:t>
            </a:r>
            <a:endParaRPr lang="en-US" dirty="0"/>
          </a:p>
          <a:p>
            <a:r>
              <a:rPr lang="en-US" dirty="0" err="1"/>
              <a:t>Implicação</a:t>
            </a:r>
            <a:r>
              <a:rPr lang="en-US" dirty="0"/>
              <a:t> </a:t>
            </a:r>
            <a:r>
              <a:rPr lang="en-US" dirty="0" err="1"/>
              <a:t>geral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 err="1"/>
              <a:t>Porque</a:t>
            </a:r>
            <a:r>
              <a:rPr lang="en-US" dirty="0"/>
              <a:t> o </a:t>
            </a:r>
            <a:r>
              <a:rPr lang="en-US" dirty="0" err="1"/>
              <a:t>trabalho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99913432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4EFBB32-CFB7-5746-A0DF-05C673DED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131058" y="96774"/>
            <a:ext cx="6413500" cy="85725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652D220-3502-B74F-B9D9-62EAAC10BF16}"/>
              </a:ext>
            </a:extLst>
          </p:cNvPr>
          <p:cNvSpPr txBox="1"/>
          <p:nvPr/>
        </p:nvSpPr>
        <p:spPr>
          <a:xfrm>
            <a:off x="2339758" y="8577326"/>
            <a:ext cx="79961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De Dr. </a:t>
            </a:r>
            <a:r>
              <a:rPr lang="pt-BR" sz="2400" dirty="0" err="1"/>
              <a:t>Kristin</a:t>
            </a:r>
            <a:r>
              <a:rPr lang="pt-BR" sz="2400" dirty="0"/>
              <a:t> </a:t>
            </a:r>
            <a:r>
              <a:rPr lang="pt-BR" sz="2400" dirty="0" err="1"/>
              <a:t>Sainani</a:t>
            </a:r>
            <a:r>
              <a:rPr lang="pt-BR" sz="2400" dirty="0"/>
              <a:t> </a:t>
            </a:r>
            <a:r>
              <a:rPr lang="pt-BR" sz="2400" u="sng" dirty="0">
                <a:hlinkClick r:id="rId3"/>
              </a:rPr>
              <a:t>https://www.coursera.org/learn/sciwrite</a:t>
            </a:r>
            <a:r>
              <a:rPr lang="pt-BR" sz="2400" dirty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870296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AA6B0B96-9B9D-4A42-8A69-F80589A59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793681" y="-94615"/>
            <a:ext cx="7417438" cy="9942830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5F4FBEC9-E73F-AE4B-9ECD-B8101EA079B1}"/>
              </a:ext>
            </a:extLst>
          </p:cNvPr>
          <p:cNvSpPr txBox="1"/>
          <p:nvPr/>
        </p:nvSpPr>
        <p:spPr>
          <a:xfrm>
            <a:off x="2280123" y="8835744"/>
            <a:ext cx="79961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De Dr. </a:t>
            </a:r>
            <a:r>
              <a:rPr lang="pt-BR" sz="2400" dirty="0" err="1"/>
              <a:t>Kristin</a:t>
            </a:r>
            <a:r>
              <a:rPr lang="pt-BR" sz="2400" dirty="0"/>
              <a:t> </a:t>
            </a:r>
            <a:r>
              <a:rPr lang="pt-BR" sz="2400" dirty="0" err="1"/>
              <a:t>Sainani</a:t>
            </a:r>
            <a:r>
              <a:rPr lang="pt-BR" sz="2400" dirty="0"/>
              <a:t> </a:t>
            </a:r>
            <a:r>
              <a:rPr lang="pt-BR" sz="2400" u="sng" dirty="0">
                <a:hlinkClick r:id="rId3"/>
              </a:rPr>
              <a:t>https://www.coursera.org/learn/sciwrite</a:t>
            </a:r>
            <a:r>
              <a:rPr lang="pt-BR" sz="2400" dirty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1959148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C456D0B-8207-694A-8A32-E03181D91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Tente</a:t>
            </a:r>
            <a:r>
              <a:rPr lang="en-US" dirty="0"/>
              <a:t> </a:t>
            </a:r>
            <a:r>
              <a:rPr lang="en-US" dirty="0" err="1"/>
              <a:t>fazer</a:t>
            </a:r>
            <a:r>
              <a:rPr lang="en-US" dirty="0"/>
              <a:t> um </a:t>
            </a:r>
            <a:r>
              <a:rPr lang="en-US" dirty="0" err="1"/>
              <a:t>texto</a:t>
            </a:r>
            <a:r>
              <a:rPr lang="en-US" dirty="0"/>
              <a:t> de </a:t>
            </a:r>
            <a:r>
              <a:rPr lang="en-US" dirty="0" err="1"/>
              <a:t>alta</a:t>
            </a:r>
            <a:r>
              <a:rPr lang="en-US" dirty="0"/>
              <a:t> </a:t>
            </a:r>
            <a:r>
              <a:rPr lang="en-US" dirty="0" err="1"/>
              <a:t>qualidade</a:t>
            </a:r>
            <a:endParaRPr lang="en-US" dirty="0"/>
          </a:p>
          <a:p>
            <a:pPr lvl="1"/>
            <a:r>
              <a:rPr lang="en-US" dirty="0"/>
              <a:t>Conte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história</a:t>
            </a:r>
            <a:endParaRPr lang="en-US" dirty="0"/>
          </a:p>
          <a:p>
            <a:r>
              <a:rPr lang="en-US" dirty="0" err="1"/>
              <a:t>Começe</a:t>
            </a:r>
            <a:r>
              <a:rPr lang="en-US" dirty="0"/>
              <a:t> com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achados</a:t>
            </a:r>
            <a:r>
              <a:rPr lang="en-US" dirty="0"/>
              <a:t> </a:t>
            </a:r>
            <a:r>
              <a:rPr lang="en-US" dirty="0" err="1"/>
              <a:t>principais</a:t>
            </a:r>
            <a:endParaRPr lang="en-US" dirty="0"/>
          </a:p>
          <a:p>
            <a:r>
              <a:rPr lang="en-US" dirty="0" err="1"/>
              <a:t>Limitações</a:t>
            </a:r>
            <a:r>
              <a:rPr lang="en-US" dirty="0"/>
              <a:t> </a:t>
            </a:r>
            <a:r>
              <a:rPr lang="en-US" dirty="0" err="1"/>
              <a:t>relevantes</a:t>
            </a:r>
            <a:r>
              <a:rPr lang="en-US" dirty="0"/>
              <a:t> (evite </a:t>
            </a:r>
            <a:r>
              <a:rPr lang="en-US" dirty="0" err="1"/>
              <a:t>limitações</a:t>
            </a:r>
            <a:r>
              <a:rPr lang="en-US" dirty="0"/>
              <a:t> </a:t>
            </a:r>
            <a:r>
              <a:rPr lang="en-US" dirty="0" err="1"/>
              <a:t>genéricas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Antecipe</a:t>
            </a:r>
            <a:r>
              <a:rPr lang="en-US" dirty="0"/>
              <a:t> </a:t>
            </a:r>
            <a:r>
              <a:rPr lang="en-US" dirty="0" err="1"/>
              <a:t>críticas</a:t>
            </a:r>
            <a:r>
              <a:rPr lang="en-US" dirty="0"/>
              <a:t> </a:t>
            </a:r>
            <a:r>
              <a:rPr lang="en-US" dirty="0" err="1"/>
              <a:t>inteligentes</a:t>
            </a:r>
            <a:r>
              <a:rPr lang="en-US" dirty="0"/>
              <a:t> e </a:t>
            </a:r>
            <a:r>
              <a:rPr lang="en-US" dirty="0" err="1"/>
              <a:t>responda</a:t>
            </a:r>
            <a:endParaRPr lang="en-US" dirty="0"/>
          </a:p>
          <a:p>
            <a:r>
              <a:rPr lang="en-US" dirty="0" err="1"/>
              <a:t>Estresse</a:t>
            </a:r>
            <a:r>
              <a:rPr lang="en-US" dirty="0"/>
              <a:t> a “take home message”</a:t>
            </a:r>
          </a:p>
          <a:p>
            <a:r>
              <a:rPr lang="en-US" dirty="0"/>
              <a:t>Tempo verbal:</a:t>
            </a:r>
          </a:p>
          <a:p>
            <a:pPr lvl="1"/>
            <a:r>
              <a:rPr lang="en-US" dirty="0" err="1"/>
              <a:t>Passado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falar</a:t>
            </a:r>
            <a:r>
              <a:rPr lang="en-US" dirty="0"/>
              <a:t> dos </a:t>
            </a:r>
            <a:r>
              <a:rPr lang="en-US" dirty="0" err="1"/>
              <a:t>resultados</a:t>
            </a:r>
            <a:r>
              <a:rPr lang="en-US" dirty="0"/>
              <a:t>, </a:t>
            </a:r>
            <a:r>
              <a:rPr lang="en-US" dirty="0" err="1"/>
              <a:t>método</a:t>
            </a:r>
            <a:r>
              <a:rPr lang="en-US" dirty="0"/>
              <a:t>, </a:t>
            </a:r>
            <a:r>
              <a:rPr lang="en-US" dirty="0" err="1"/>
              <a:t>análises</a:t>
            </a:r>
            <a:r>
              <a:rPr lang="en-US" dirty="0"/>
              <a:t> e </a:t>
            </a:r>
            <a:r>
              <a:rPr lang="en-US" dirty="0" err="1"/>
              <a:t>estudos</a:t>
            </a:r>
            <a:r>
              <a:rPr lang="en-US" dirty="0"/>
              <a:t> </a:t>
            </a:r>
            <a:r>
              <a:rPr lang="en-US" dirty="0" err="1"/>
              <a:t>passados</a:t>
            </a:r>
            <a:endParaRPr lang="en-US" dirty="0"/>
          </a:p>
          <a:p>
            <a:pPr lvl="1"/>
            <a:r>
              <a:rPr lang="en-US" dirty="0" err="1"/>
              <a:t>Presente</a:t>
            </a:r>
            <a:r>
              <a:rPr lang="en-US" dirty="0"/>
              <a:t>: </a:t>
            </a:r>
            <a:r>
              <a:rPr lang="en-US" dirty="0" err="1"/>
              <a:t>quando</a:t>
            </a:r>
            <a:r>
              <a:rPr lang="en-US" dirty="0"/>
              <a:t> </a:t>
            </a:r>
            <a:r>
              <a:rPr lang="en-US" dirty="0" err="1"/>
              <a:t>falando</a:t>
            </a:r>
            <a:r>
              <a:rPr lang="en-US" dirty="0"/>
              <a:t> o que </a:t>
            </a:r>
            <a:r>
              <a:rPr lang="en-US" dirty="0" err="1"/>
              <a:t>os</a:t>
            </a:r>
            <a:r>
              <a:rPr lang="en-US" dirty="0"/>
              <a:t> dados </a:t>
            </a:r>
            <a:r>
              <a:rPr lang="en-US" dirty="0" err="1"/>
              <a:t>sugerem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8707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1594430-3633-6E4A-AE63-E8952901D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64" y="1700545"/>
            <a:ext cx="11632071" cy="6352507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3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E870EF1-C618-BE44-AA4C-DE60427E1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4345" y="0"/>
            <a:ext cx="747611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795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2840198-AD24-DB42-9045-7EB916258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835" y="172806"/>
            <a:ext cx="9939130" cy="1299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326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95441C-A8B7-BB44-8DB2-1CB72D029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Introdução</a:t>
            </a:r>
            <a:endParaRPr lang="en-US" b="1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13BACE3-ED90-6749-B322-36E195D98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832" y="2404535"/>
            <a:ext cx="11949176" cy="544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7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365BA56-A0DC-764D-A3BB-ACE934E57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881430" y="-965222"/>
            <a:ext cx="7241941" cy="10601604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3335A292-53EA-BB43-8C36-37A8ADA38379}"/>
              </a:ext>
            </a:extLst>
          </p:cNvPr>
          <p:cNvSpPr txBox="1"/>
          <p:nvPr/>
        </p:nvSpPr>
        <p:spPr>
          <a:xfrm>
            <a:off x="2339758" y="8577326"/>
            <a:ext cx="79961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De Dr. </a:t>
            </a:r>
            <a:r>
              <a:rPr lang="pt-BR" sz="2400" dirty="0" err="1"/>
              <a:t>Kristin</a:t>
            </a:r>
            <a:r>
              <a:rPr lang="pt-BR" sz="2400" dirty="0"/>
              <a:t> </a:t>
            </a:r>
            <a:r>
              <a:rPr lang="pt-BR" sz="2400" dirty="0" err="1"/>
              <a:t>Sainani</a:t>
            </a:r>
            <a:r>
              <a:rPr lang="pt-BR" sz="2400" dirty="0"/>
              <a:t> </a:t>
            </a:r>
            <a:r>
              <a:rPr lang="pt-BR" sz="2400" u="sng" dirty="0">
                <a:hlinkClick r:id="rId4"/>
              </a:rPr>
              <a:t>https://www.coursera.org/learn/sciwrite</a:t>
            </a:r>
            <a:r>
              <a:rPr lang="pt-BR" sz="2400" dirty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386436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2041</TotalTime>
  <Words>916</Words>
  <Application>Microsoft Macintosh PowerPoint</Application>
  <PresentationFormat>Personalizar</PresentationFormat>
  <Paragraphs>117</Paragraphs>
  <Slides>53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53</vt:i4>
      </vt:variant>
    </vt:vector>
  </HeadingPairs>
  <TitlesOfParts>
    <vt:vector size="58" baseType="lpstr">
      <vt:lpstr>Arial</vt:lpstr>
      <vt:lpstr>Calibri</vt:lpstr>
      <vt:lpstr>Calibri Light</vt:lpstr>
      <vt:lpstr>Lucida Grande</vt:lpstr>
      <vt:lpstr>Tema do Office</vt:lpstr>
      <vt:lpstr>Produção de Textos Científicos I</vt:lpstr>
      <vt:lpstr>Apresentação do PowerPoint</vt:lpstr>
      <vt:lpstr>Título</vt:lpstr>
      <vt:lpstr>Abstract</vt:lpstr>
      <vt:lpstr>Apresentação do PowerPoint</vt:lpstr>
      <vt:lpstr>Apresentação do PowerPoint</vt:lpstr>
      <vt:lpstr>Apresentação do PowerPoint</vt:lpstr>
      <vt:lpstr>Introdução</vt:lpstr>
      <vt:lpstr>Apresentação do PowerPoint</vt:lpstr>
      <vt:lpstr>Apresentação do PowerPoint</vt:lpstr>
      <vt:lpstr>Introdução</vt:lpstr>
      <vt:lpstr>Apresentação do PowerPoint</vt:lpstr>
      <vt:lpstr>Apresentação do PowerPoint</vt:lpstr>
      <vt:lpstr>Caso você esteja curioso sobre esse assunto .. </vt:lpstr>
      <vt:lpstr>Apresentação do PowerPoint</vt:lpstr>
      <vt:lpstr>Método</vt:lpstr>
      <vt:lpstr>Método</vt:lpstr>
      <vt:lpstr>Apresentação do PowerPoint</vt:lpstr>
      <vt:lpstr>Apresentação do PowerPoint</vt:lpstr>
      <vt:lpstr>Apresentação do PowerPoint</vt:lpstr>
      <vt:lpstr> Resultados</vt:lpstr>
      <vt:lpstr>Resultados</vt:lpstr>
      <vt:lpstr>Resultados</vt:lpstr>
      <vt:lpstr>O que você escreve nos resultados?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Recursos (r) para escrever artigos</vt:lpstr>
      <vt:lpstr>Um possível futuro das revistas mais criativo ...</vt:lpstr>
      <vt:lpstr>Discussão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Produção de Textos Científicos I</dc:title>
  <dc:creator>Ricardo Primi</dc:creator>
  <cp:lastModifiedBy>Ricardo Primi</cp:lastModifiedBy>
  <cp:revision>13</cp:revision>
  <dcterms:created xsi:type="dcterms:W3CDTF">2020-08-30T20:23:15Z</dcterms:created>
  <dcterms:modified xsi:type="dcterms:W3CDTF">2022-08-30T11:49:45Z</dcterms:modified>
</cp:coreProperties>
</file>

<file path=docProps/thumbnail.jpeg>
</file>